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orizon" charset="1" panose="02000500000000000000"/>
      <p:regular r:id="rId18"/>
    </p:embeddedFont>
    <p:embeddedFont>
      <p:font typeface="Agrandir Heavy" charset="1" panose="00000900000000000000"/>
      <p:regular r:id="rId19"/>
    </p:embeddedFont>
    <p:embeddedFont>
      <p:font typeface="Agrandir" charset="1" panose="00000500000000000000"/>
      <p:regular r:id="rId20"/>
    </p:embeddedFont>
    <p:embeddedFont>
      <p:font typeface="Agrandir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7JtY61VA.mp4" Type="http://schemas.openxmlformats.org/officeDocument/2006/relationships/video"/><Relationship Id="rId4" Target="../media/VAG7JtY61V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7JsZEjkA.mp4" Type="http://schemas.openxmlformats.org/officeDocument/2006/relationships/video"/><Relationship Id="rId4" Target="../media/VAG7JsZEjk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7JsZa8Qw.mp4" Type="http://schemas.openxmlformats.org/officeDocument/2006/relationships/video"/><Relationship Id="rId4" Target="../media/VAG7JsZa8Qw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7JnRA9OQ.mp4" Type="http://schemas.openxmlformats.org/officeDocument/2006/relationships/video"/><Relationship Id="rId4" Target="../media/VAG7JnRA9O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95265" y="-947381"/>
            <a:ext cx="12181762" cy="121817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88836" y="6125176"/>
            <a:ext cx="5298966" cy="5298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6055831" y="1159406"/>
            <a:ext cx="1323324" cy="709783"/>
          </a:xfrm>
          <a:custGeom>
            <a:avLst/>
            <a:gdLst/>
            <a:ahLst/>
            <a:cxnLst/>
            <a:rect r="r" b="b" t="t" l="l"/>
            <a:pathLst>
              <a:path h="709783" w="1323324">
                <a:moveTo>
                  <a:pt x="0" y="0"/>
                </a:moveTo>
                <a:lnTo>
                  <a:pt x="1323324" y="0"/>
                </a:lnTo>
                <a:lnTo>
                  <a:pt x="1323324" y="709783"/>
                </a:lnTo>
                <a:lnTo>
                  <a:pt x="0" y="70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89479" y="5497726"/>
            <a:ext cx="1169821" cy="627449"/>
          </a:xfrm>
          <a:custGeom>
            <a:avLst/>
            <a:gdLst/>
            <a:ahLst/>
            <a:cxnLst/>
            <a:rect r="r" b="b" t="t" l="l"/>
            <a:pathLst>
              <a:path h="627449" w="1169821">
                <a:moveTo>
                  <a:pt x="0" y="0"/>
                </a:moveTo>
                <a:lnTo>
                  <a:pt x="1169821" y="0"/>
                </a:lnTo>
                <a:lnTo>
                  <a:pt x="1169821" y="627450"/>
                </a:lnTo>
                <a:lnTo>
                  <a:pt x="0" y="62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3655970"/>
            <a:ext cx="6988583" cy="1072609"/>
            <a:chOff x="0" y="0"/>
            <a:chExt cx="1840614" cy="2824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40614" cy="282498"/>
            </a:xfrm>
            <a:custGeom>
              <a:avLst/>
              <a:gdLst/>
              <a:ahLst/>
              <a:cxnLst/>
              <a:rect r="r" b="b" t="t" l="l"/>
              <a:pathLst>
                <a:path h="282498" w="1840614">
                  <a:moveTo>
                    <a:pt x="56498" y="0"/>
                  </a:moveTo>
                  <a:lnTo>
                    <a:pt x="1784117" y="0"/>
                  </a:lnTo>
                  <a:cubicBezTo>
                    <a:pt x="1815320" y="0"/>
                    <a:pt x="1840614" y="25295"/>
                    <a:pt x="1840614" y="56498"/>
                  </a:cubicBezTo>
                  <a:lnTo>
                    <a:pt x="1840614" y="226000"/>
                  </a:lnTo>
                  <a:cubicBezTo>
                    <a:pt x="1840614" y="240984"/>
                    <a:pt x="1834662" y="255355"/>
                    <a:pt x="1824067" y="265950"/>
                  </a:cubicBezTo>
                  <a:cubicBezTo>
                    <a:pt x="1813471" y="276546"/>
                    <a:pt x="1799101" y="282498"/>
                    <a:pt x="1784117" y="282498"/>
                  </a:cubicBezTo>
                  <a:lnTo>
                    <a:pt x="56498" y="282498"/>
                  </a:lnTo>
                  <a:cubicBezTo>
                    <a:pt x="41513" y="282498"/>
                    <a:pt x="27143" y="276546"/>
                    <a:pt x="16548" y="265950"/>
                  </a:cubicBezTo>
                  <a:cubicBezTo>
                    <a:pt x="5952" y="255355"/>
                    <a:pt x="0" y="240984"/>
                    <a:pt x="0" y="226000"/>
                  </a:cubicBezTo>
                  <a:lnTo>
                    <a:pt x="0" y="56498"/>
                  </a:lnTo>
                  <a:cubicBezTo>
                    <a:pt x="0" y="41513"/>
                    <a:pt x="5952" y="27143"/>
                    <a:pt x="16548" y="16548"/>
                  </a:cubicBezTo>
                  <a:cubicBezTo>
                    <a:pt x="27143" y="5952"/>
                    <a:pt x="41513" y="0"/>
                    <a:pt x="56498" y="0"/>
                  </a:cubicBezTo>
                  <a:close/>
                </a:path>
              </a:pathLst>
            </a:custGeom>
            <a:solidFill>
              <a:srgbClr val="ABD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40614" cy="32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870642"/>
            <a:ext cx="5212770" cy="6545716"/>
          </a:xfrm>
          <a:custGeom>
            <a:avLst/>
            <a:gdLst/>
            <a:ahLst/>
            <a:cxnLst/>
            <a:rect r="r" b="b" t="t" l="l"/>
            <a:pathLst>
              <a:path h="6545716" w="5212770">
                <a:moveTo>
                  <a:pt x="0" y="0"/>
                </a:moveTo>
                <a:lnTo>
                  <a:pt x="5212770" y="0"/>
                </a:lnTo>
                <a:lnTo>
                  <a:pt x="5212770" y="6545716"/>
                </a:lnTo>
                <a:lnTo>
                  <a:pt x="0" y="6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71426" y="5143500"/>
            <a:ext cx="5051885" cy="4066805"/>
          </a:xfrm>
          <a:custGeom>
            <a:avLst/>
            <a:gdLst/>
            <a:ahLst/>
            <a:cxnLst/>
            <a:rect r="r" b="b" t="t" l="l"/>
            <a:pathLst>
              <a:path h="4066805" w="5051885">
                <a:moveTo>
                  <a:pt x="0" y="0"/>
                </a:moveTo>
                <a:lnTo>
                  <a:pt x="5051885" y="0"/>
                </a:lnTo>
                <a:lnTo>
                  <a:pt x="5051885" y="4066805"/>
                </a:lnTo>
                <a:lnTo>
                  <a:pt x="0" y="406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86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59089" y="2242634"/>
            <a:ext cx="8158404" cy="8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4"/>
              </a:lnSpc>
            </a:pPr>
            <a:r>
              <a:rPr lang="en-US" sz="6369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EchoLearn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24950" y="3791272"/>
            <a:ext cx="6944836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7B542F"/>
                </a:solidFill>
                <a:latin typeface="Agrandir Heavy"/>
                <a:ea typeface="Agrandir Heavy"/>
                <a:cs typeface="Agrandir Heavy"/>
                <a:sym typeface="Agrandir Heavy"/>
              </a:rPr>
              <a:t>PRESENTED  BY  CORE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4573" y="-3920987"/>
            <a:ext cx="6941620" cy="69416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88836" y="6125176"/>
            <a:ext cx="5298966" cy="52989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5995484" y="915681"/>
            <a:ext cx="1275390" cy="684073"/>
          </a:xfrm>
          <a:custGeom>
            <a:avLst/>
            <a:gdLst/>
            <a:ahLst/>
            <a:cxnLst/>
            <a:rect r="r" b="b" t="t" l="l"/>
            <a:pathLst>
              <a:path h="684073" w="1275390">
                <a:moveTo>
                  <a:pt x="0" y="0"/>
                </a:moveTo>
                <a:lnTo>
                  <a:pt x="1275390" y="0"/>
                </a:lnTo>
                <a:lnTo>
                  <a:pt x="1275390" y="684073"/>
                </a:lnTo>
                <a:lnTo>
                  <a:pt x="0" y="68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4406" y="2564305"/>
            <a:ext cx="9983054" cy="7050975"/>
          </a:xfrm>
          <a:custGeom>
            <a:avLst/>
            <a:gdLst/>
            <a:ahLst/>
            <a:cxnLst/>
            <a:rect r="r" b="b" t="t" l="l"/>
            <a:pathLst>
              <a:path h="7050975" w="9983054">
                <a:moveTo>
                  <a:pt x="0" y="0"/>
                </a:moveTo>
                <a:lnTo>
                  <a:pt x="9983054" y="0"/>
                </a:lnTo>
                <a:lnTo>
                  <a:pt x="9983054" y="7050975"/>
                </a:lnTo>
                <a:lnTo>
                  <a:pt x="0" y="7050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6" t="-4376" r="-1480" b="-240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4938" y="1400592"/>
            <a:ext cx="10129919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AI Component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357" y="3217655"/>
            <a:ext cx="5741691" cy="639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5C857"/>
                </a:solidFill>
                <a:latin typeface="Agrandir Bold"/>
                <a:ea typeface="Agrandir Bold"/>
                <a:cs typeface="Agrandir Bold"/>
                <a:sym typeface="Agrandir Bold"/>
              </a:rPr>
              <a:t>Encourage Honest Dialogue:</a:t>
            </a:r>
            <a:r>
              <a:rPr lang="en-US" sz="200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 Allows students to share concerns and feedback completely anonymously, removing the fear of judgment.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5C857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Intelligent Spam Filtering:</a:t>
            </a:r>
            <a:r>
              <a:rPr lang="en-US" sz="200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 Our AI automatically detects and hides spam, trolls, or irrelevant content, ensuring only constructive feedback reaches the instructor.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5C857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Instant Summarization:</a:t>
            </a:r>
            <a:r>
              <a:rPr lang="en-US" sz="200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 Instead of reading through hundreds of raw messages, the AI synthesizes responses into clear, digestible summaries.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5C857"/>
                </a:solidFill>
                <a:latin typeface="Agrandir Bold"/>
                <a:ea typeface="Agrandir Bold"/>
                <a:cs typeface="Agrandir Bold"/>
                <a:sym typeface="Agrandir Bold"/>
              </a:rPr>
              <a:t>Actionable Suggestions:</a:t>
            </a:r>
            <a:r>
              <a:rPr lang="en-US" sz="200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 The system analyzes feedback sentiment and automatically proposes concrete steps to improve the learning experience.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97686" y="-2421325"/>
            <a:ext cx="11679625" cy="116796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83320" y="1608348"/>
            <a:ext cx="6475980" cy="6876040"/>
          </a:xfrm>
          <a:custGeom>
            <a:avLst/>
            <a:gdLst/>
            <a:ahLst/>
            <a:cxnLst/>
            <a:rect r="r" b="b" t="t" l="l"/>
            <a:pathLst>
              <a:path h="6876040" w="6475980">
                <a:moveTo>
                  <a:pt x="0" y="0"/>
                </a:moveTo>
                <a:lnTo>
                  <a:pt x="6475980" y="0"/>
                </a:lnTo>
                <a:lnTo>
                  <a:pt x="6475980" y="6876041"/>
                </a:lnTo>
                <a:lnTo>
                  <a:pt x="0" y="6876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5885" y="3351812"/>
            <a:ext cx="7769004" cy="417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3"/>
              </a:lnSpc>
            </a:pPr>
            <a:r>
              <a:rPr lang="en-US" sz="2938" b="true">
                <a:solidFill>
                  <a:srgbClr val="E2852E"/>
                </a:solidFill>
                <a:latin typeface="Agrandir Bold"/>
                <a:ea typeface="Agrandir Bold"/>
                <a:cs typeface="Agrandir Bold"/>
                <a:sym typeface="Agrandir Bold"/>
              </a:rPr>
              <a:t>Echol</a:t>
            </a:r>
            <a:r>
              <a:rPr lang="en-US" b="true" sz="2938">
                <a:solidFill>
                  <a:srgbClr val="E2852E"/>
                </a:solidFill>
                <a:latin typeface="Agrandir Bold"/>
                <a:ea typeface="Agrandir Bold"/>
                <a:cs typeface="Agrandir Bold"/>
                <a:sym typeface="Agrandir Bold"/>
              </a:rPr>
              <a:t>earn </a:t>
            </a:r>
            <a:r>
              <a:rPr lang="en-US" sz="2938">
                <a:solidFill>
                  <a:srgbClr val="E2852E"/>
                </a:solidFill>
                <a:latin typeface="Agrandir"/>
                <a:ea typeface="Agrandir"/>
                <a:cs typeface="Agrandir"/>
                <a:sym typeface="Agrandir"/>
              </a:rPr>
              <a:t>transforms chaotic workflows into intelligent prioritization, bridging the gap between students and teachers despite technical barriers. We create a harmonious, student-centered environment where technology empowers you to stop managing tools and start focusing on learning.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5885" y="2400913"/>
            <a:ext cx="8237098" cy="7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2666" y="1195961"/>
            <a:ext cx="13762669" cy="7581979"/>
          </a:xfrm>
          <a:custGeom>
            <a:avLst/>
            <a:gdLst/>
            <a:ahLst/>
            <a:cxnLst/>
            <a:rect r="r" b="b" t="t" l="l"/>
            <a:pathLst>
              <a:path h="7581979" w="13762669">
                <a:moveTo>
                  <a:pt x="0" y="0"/>
                </a:moveTo>
                <a:lnTo>
                  <a:pt x="13762668" y="0"/>
                </a:lnTo>
                <a:lnTo>
                  <a:pt x="13762668" y="7581979"/>
                </a:lnTo>
                <a:lnTo>
                  <a:pt x="0" y="758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6436" y="4428687"/>
            <a:ext cx="10992396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251980" y="5529003"/>
            <a:ext cx="5298966" cy="52989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460194" y="3831303"/>
            <a:ext cx="1312197" cy="13121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5500"/>
            <a:ext cx="8244480" cy="1406282"/>
            <a:chOff x="0" y="0"/>
            <a:chExt cx="2171386" cy="370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386" cy="370379"/>
            </a:xfrm>
            <a:custGeom>
              <a:avLst/>
              <a:gdLst/>
              <a:ahLst/>
              <a:cxnLst/>
              <a:rect r="r" b="b" t="t" l="l"/>
              <a:pathLst>
                <a:path h="370379" w="2171386">
                  <a:moveTo>
                    <a:pt x="47891" y="0"/>
                  </a:moveTo>
                  <a:lnTo>
                    <a:pt x="2123494" y="0"/>
                  </a:lnTo>
                  <a:cubicBezTo>
                    <a:pt x="2149944" y="0"/>
                    <a:pt x="2171386" y="21442"/>
                    <a:pt x="2171386" y="47891"/>
                  </a:cubicBezTo>
                  <a:lnTo>
                    <a:pt x="2171386" y="322488"/>
                  </a:lnTo>
                  <a:cubicBezTo>
                    <a:pt x="2171386" y="335189"/>
                    <a:pt x="2166340" y="347370"/>
                    <a:pt x="2157359" y="356352"/>
                  </a:cubicBezTo>
                  <a:cubicBezTo>
                    <a:pt x="2148377" y="365333"/>
                    <a:pt x="2136196" y="370379"/>
                    <a:pt x="2123494" y="370379"/>
                  </a:cubicBezTo>
                  <a:lnTo>
                    <a:pt x="47891" y="370379"/>
                  </a:lnTo>
                  <a:cubicBezTo>
                    <a:pt x="35190" y="370379"/>
                    <a:pt x="23008" y="365333"/>
                    <a:pt x="14027" y="356352"/>
                  </a:cubicBezTo>
                  <a:cubicBezTo>
                    <a:pt x="5046" y="347370"/>
                    <a:pt x="0" y="335189"/>
                    <a:pt x="0" y="322488"/>
                  </a:cubicBezTo>
                  <a:lnTo>
                    <a:pt x="0" y="47891"/>
                  </a:lnTo>
                  <a:cubicBezTo>
                    <a:pt x="0" y="35190"/>
                    <a:pt x="5046" y="23008"/>
                    <a:pt x="14027" y="14027"/>
                  </a:cubicBezTo>
                  <a:cubicBezTo>
                    <a:pt x="23008" y="5046"/>
                    <a:pt x="35190" y="0"/>
                    <a:pt x="47891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1386" cy="408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12026" y="2641332"/>
            <a:ext cx="3338816" cy="3098130"/>
            <a:chOff x="0" y="0"/>
            <a:chExt cx="4451755" cy="413084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4F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537446"/>
              <a:ext cx="4451755" cy="593395"/>
              <a:chOff x="0" y="0"/>
              <a:chExt cx="879359" cy="1172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79359" cy="117214"/>
              </a:xfrm>
              <a:custGeom>
                <a:avLst/>
                <a:gdLst/>
                <a:ahLst/>
                <a:cxnLst/>
                <a:rect r="r" b="b" t="t" l="l"/>
                <a:pathLst>
                  <a:path h="117214" w="879359">
                    <a:moveTo>
                      <a:pt x="58607" y="0"/>
                    </a:moveTo>
                    <a:lnTo>
                      <a:pt x="820752" y="0"/>
                    </a:lnTo>
                    <a:cubicBezTo>
                      <a:pt x="836296" y="0"/>
                      <a:pt x="851202" y="6175"/>
                      <a:pt x="862193" y="17166"/>
                    </a:cubicBezTo>
                    <a:cubicBezTo>
                      <a:pt x="873184" y="28156"/>
                      <a:pt x="879359" y="43063"/>
                      <a:pt x="879359" y="58607"/>
                    </a:cubicBezTo>
                    <a:lnTo>
                      <a:pt x="879359" y="58607"/>
                    </a:lnTo>
                    <a:cubicBezTo>
                      <a:pt x="879359" y="90975"/>
                      <a:pt x="853120" y="117214"/>
                      <a:pt x="820752" y="117214"/>
                    </a:cubicBezTo>
                    <a:lnTo>
                      <a:pt x="58607" y="117214"/>
                    </a:lnTo>
                    <a:cubicBezTo>
                      <a:pt x="26239" y="117214"/>
                      <a:pt x="0" y="90975"/>
                      <a:pt x="0" y="58607"/>
                    </a:cubicBezTo>
                    <a:lnTo>
                      <a:pt x="0" y="58607"/>
                    </a:lnTo>
                    <a:cubicBezTo>
                      <a:pt x="0" y="26239"/>
                      <a:pt x="26239" y="0"/>
                      <a:pt x="58607" y="0"/>
                    </a:cubicBezTo>
                    <a:close/>
                  </a:path>
                </a:pathLst>
              </a:custGeom>
              <a:solidFill>
                <a:srgbClr val="ABE0F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879359" cy="202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7B542F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Danielle Maxine P. </a:t>
                </a:r>
                <a:r>
                  <a:rPr lang="en-US" b="true" sz="1899">
                    <a:solidFill>
                      <a:srgbClr val="7B542F"/>
                    </a:solidFill>
                    <a:latin typeface="Agrandir Bold"/>
                    <a:ea typeface="Agrandir Bold"/>
                    <a:cs typeface="Agrandir Bold"/>
                    <a:sym typeface="Agrandir Bold"/>
                  </a:rPr>
                  <a:t>O</a:t>
                </a:r>
                <a:r>
                  <a:rPr lang="en-US" sz="1899">
                    <a:solidFill>
                      <a:srgbClr val="7B542F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campo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128547" y="450229"/>
              <a:ext cx="2193828" cy="2762109"/>
            </a:xfrm>
            <a:custGeom>
              <a:avLst/>
              <a:gdLst/>
              <a:ahLst/>
              <a:cxnLst/>
              <a:rect r="r" b="b" t="t" l="l"/>
              <a:pathLst>
                <a:path h="2762109" w="2193828">
                  <a:moveTo>
                    <a:pt x="0" y="0"/>
                  </a:moveTo>
                  <a:lnTo>
                    <a:pt x="2193829" y="0"/>
                  </a:lnTo>
                  <a:lnTo>
                    <a:pt x="2193829" y="2762110"/>
                  </a:lnTo>
                  <a:lnTo>
                    <a:pt x="0" y="276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68081" y="2173636"/>
            <a:ext cx="5727133" cy="7031078"/>
          </a:xfrm>
          <a:custGeom>
            <a:avLst/>
            <a:gdLst/>
            <a:ahLst/>
            <a:cxnLst/>
            <a:rect r="r" b="b" t="t" l="l"/>
            <a:pathLst>
              <a:path h="7031078" w="5727133">
                <a:moveTo>
                  <a:pt x="0" y="0"/>
                </a:moveTo>
                <a:lnTo>
                  <a:pt x="5727132" y="0"/>
                </a:lnTo>
                <a:lnTo>
                  <a:pt x="5727132" y="7031078"/>
                </a:lnTo>
                <a:lnTo>
                  <a:pt x="0" y="703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088836" y="6125176"/>
            <a:ext cx="5298966" cy="52989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5400000">
            <a:off x="9300871" y="1518687"/>
            <a:ext cx="936704" cy="502414"/>
          </a:xfrm>
          <a:custGeom>
            <a:avLst/>
            <a:gdLst/>
            <a:ahLst/>
            <a:cxnLst/>
            <a:rect r="r" b="b" t="t" l="l"/>
            <a:pathLst>
              <a:path h="502414" w="936704">
                <a:moveTo>
                  <a:pt x="936705" y="502414"/>
                </a:moveTo>
                <a:lnTo>
                  <a:pt x="0" y="502414"/>
                </a:lnTo>
                <a:lnTo>
                  <a:pt x="0" y="0"/>
                </a:lnTo>
                <a:lnTo>
                  <a:pt x="936705" y="0"/>
                </a:lnTo>
                <a:lnTo>
                  <a:pt x="936705" y="5024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30186" y="1225111"/>
            <a:ext cx="1429114" cy="766525"/>
          </a:xfrm>
          <a:custGeom>
            <a:avLst/>
            <a:gdLst/>
            <a:ahLst/>
            <a:cxnLst/>
            <a:rect r="r" b="b" t="t" l="l"/>
            <a:pathLst>
              <a:path h="766525" w="1429114">
                <a:moveTo>
                  <a:pt x="0" y="0"/>
                </a:moveTo>
                <a:lnTo>
                  <a:pt x="1429114" y="0"/>
                </a:lnTo>
                <a:lnTo>
                  <a:pt x="1429114" y="766525"/>
                </a:lnTo>
                <a:lnTo>
                  <a:pt x="0" y="76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32946" y="2641332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4F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79356" y="2979004"/>
            <a:ext cx="1645371" cy="2071582"/>
          </a:xfrm>
          <a:custGeom>
            <a:avLst/>
            <a:gdLst/>
            <a:ahLst/>
            <a:cxnLst/>
            <a:rect r="r" b="b" t="t" l="l"/>
            <a:pathLst>
              <a:path h="2071582" w="1645371">
                <a:moveTo>
                  <a:pt x="0" y="0"/>
                </a:moveTo>
                <a:lnTo>
                  <a:pt x="1645371" y="0"/>
                </a:lnTo>
                <a:lnTo>
                  <a:pt x="1645371" y="2071581"/>
                </a:lnTo>
                <a:lnTo>
                  <a:pt x="0" y="207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32946" y="5294416"/>
            <a:ext cx="3338816" cy="445046"/>
            <a:chOff x="0" y="0"/>
            <a:chExt cx="879359" cy="1172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9359" cy="117214"/>
            </a:xfrm>
            <a:custGeom>
              <a:avLst/>
              <a:gdLst/>
              <a:ahLst/>
              <a:cxnLst/>
              <a:rect r="r" b="b" t="t" l="l"/>
              <a:pathLst>
                <a:path h="117214" w="879359">
                  <a:moveTo>
                    <a:pt x="58607" y="0"/>
                  </a:moveTo>
                  <a:lnTo>
                    <a:pt x="820752" y="0"/>
                  </a:lnTo>
                  <a:cubicBezTo>
                    <a:pt x="836296" y="0"/>
                    <a:pt x="851202" y="6175"/>
                    <a:pt x="862193" y="17166"/>
                  </a:cubicBezTo>
                  <a:cubicBezTo>
                    <a:pt x="873184" y="28156"/>
                    <a:pt x="879359" y="43063"/>
                    <a:pt x="879359" y="58607"/>
                  </a:cubicBezTo>
                  <a:lnTo>
                    <a:pt x="879359" y="58607"/>
                  </a:lnTo>
                  <a:cubicBezTo>
                    <a:pt x="879359" y="90975"/>
                    <a:pt x="853120" y="117214"/>
                    <a:pt x="820752" y="117214"/>
                  </a:cubicBezTo>
                  <a:lnTo>
                    <a:pt x="58607" y="117214"/>
                  </a:lnTo>
                  <a:cubicBezTo>
                    <a:pt x="26239" y="117214"/>
                    <a:pt x="0" y="90975"/>
                    <a:pt x="0" y="58607"/>
                  </a:cubicBezTo>
                  <a:lnTo>
                    <a:pt x="0" y="58607"/>
                  </a:lnTo>
                  <a:cubicBezTo>
                    <a:pt x="0" y="26239"/>
                    <a:pt x="26239" y="0"/>
                    <a:pt x="58607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879359" cy="202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Lerah A. </a:t>
              </a:r>
              <a:r>
                <a:rPr lang="en-US" b="true" sz="1899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</a:t>
              </a:r>
              <a:r>
                <a:rPr lang="en-US" sz="1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aones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81532" y="6106584"/>
            <a:ext cx="3338816" cy="3098130"/>
            <a:chOff x="0" y="0"/>
            <a:chExt cx="4451755" cy="413084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4F4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3537446"/>
              <a:ext cx="4451755" cy="593395"/>
              <a:chOff x="0" y="0"/>
              <a:chExt cx="879359" cy="11721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79359" cy="117214"/>
              </a:xfrm>
              <a:custGeom>
                <a:avLst/>
                <a:gdLst/>
                <a:ahLst/>
                <a:cxnLst/>
                <a:rect r="r" b="b" t="t" l="l"/>
                <a:pathLst>
                  <a:path h="117214" w="879359">
                    <a:moveTo>
                      <a:pt x="58607" y="0"/>
                    </a:moveTo>
                    <a:lnTo>
                      <a:pt x="820752" y="0"/>
                    </a:lnTo>
                    <a:cubicBezTo>
                      <a:pt x="836296" y="0"/>
                      <a:pt x="851202" y="6175"/>
                      <a:pt x="862193" y="17166"/>
                    </a:cubicBezTo>
                    <a:cubicBezTo>
                      <a:pt x="873184" y="28156"/>
                      <a:pt x="879359" y="43063"/>
                      <a:pt x="879359" y="58607"/>
                    </a:cubicBezTo>
                    <a:lnTo>
                      <a:pt x="879359" y="58607"/>
                    </a:lnTo>
                    <a:cubicBezTo>
                      <a:pt x="879359" y="90975"/>
                      <a:pt x="853120" y="117214"/>
                      <a:pt x="820752" y="117214"/>
                    </a:cubicBezTo>
                    <a:lnTo>
                      <a:pt x="58607" y="117214"/>
                    </a:lnTo>
                    <a:cubicBezTo>
                      <a:pt x="26239" y="117214"/>
                      <a:pt x="0" y="90975"/>
                      <a:pt x="0" y="58607"/>
                    </a:cubicBezTo>
                    <a:lnTo>
                      <a:pt x="0" y="58607"/>
                    </a:lnTo>
                    <a:cubicBezTo>
                      <a:pt x="0" y="26239"/>
                      <a:pt x="26239" y="0"/>
                      <a:pt x="58607" y="0"/>
                    </a:cubicBezTo>
                    <a:close/>
                  </a:path>
                </a:pathLst>
              </a:custGeom>
              <a:solidFill>
                <a:srgbClr val="ABE0F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879359" cy="202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7B542F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Christy </a:t>
                </a:r>
                <a:r>
                  <a:rPr lang="en-US" sz="1899">
                    <a:solidFill>
                      <a:srgbClr val="7B542F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Roan N. </a:t>
                </a:r>
                <a:r>
                  <a:rPr lang="en-US" b="true" sz="1899">
                    <a:solidFill>
                      <a:srgbClr val="7B542F"/>
                    </a:solidFill>
                    <a:latin typeface="Agrandir Bold"/>
                    <a:ea typeface="Agrandir Bold"/>
                    <a:cs typeface="Agrandir Bold"/>
                    <a:sym typeface="Agrandir Bold"/>
                  </a:rPr>
                  <a:t>Re</a:t>
                </a:r>
                <a:r>
                  <a:rPr lang="en-US" sz="1899">
                    <a:solidFill>
                      <a:srgbClr val="7B542F"/>
                    </a:solidFill>
                    <a:latin typeface="Agrandir"/>
                    <a:ea typeface="Agrandir"/>
                    <a:cs typeface="Agrandir"/>
                    <a:sym typeface="Agrandir"/>
                  </a:rPr>
                  <a:t>roma</a:t>
                </a: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1128547" y="450229"/>
              <a:ext cx="2193828" cy="2762109"/>
            </a:xfrm>
            <a:custGeom>
              <a:avLst/>
              <a:gdLst/>
              <a:ahLst/>
              <a:cxnLst/>
              <a:rect r="r" b="b" t="t" l="l"/>
              <a:pathLst>
                <a:path h="2762109" w="2193828">
                  <a:moveTo>
                    <a:pt x="0" y="0"/>
                  </a:moveTo>
                  <a:lnTo>
                    <a:pt x="2193829" y="0"/>
                  </a:lnTo>
                  <a:lnTo>
                    <a:pt x="2193829" y="2762110"/>
                  </a:lnTo>
                  <a:lnTo>
                    <a:pt x="0" y="276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491992" y="1286824"/>
            <a:ext cx="7317896" cy="75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</a:pPr>
            <a:r>
              <a:rPr lang="en-US" sz="4211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Core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2671" y="3307206"/>
            <a:ext cx="14198846" cy="5239467"/>
            <a:chOff x="0" y="0"/>
            <a:chExt cx="4190621" cy="1546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0621" cy="1546367"/>
            </a:xfrm>
            <a:custGeom>
              <a:avLst/>
              <a:gdLst/>
              <a:ahLst/>
              <a:cxnLst/>
              <a:rect r="r" b="b" t="t" l="l"/>
              <a:pathLst>
                <a:path h="1546367" w="4190621">
                  <a:moveTo>
                    <a:pt x="27808" y="0"/>
                  </a:moveTo>
                  <a:lnTo>
                    <a:pt x="4162814" y="0"/>
                  </a:lnTo>
                  <a:cubicBezTo>
                    <a:pt x="4170189" y="0"/>
                    <a:pt x="4177262" y="2930"/>
                    <a:pt x="4182476" y="8145"/>
                  </a:cubicBezTo>
                  <a:cubicBezTo>
                    <a:pt x="4187692" y="13360"/>
                    <a:pt x="4190621" y="20433"/>
                    <a:pt x="4190621" y="27808"/>
                  </a:cubicBezTo>
                  <a:lnTo>
                    <a:pt x="4190621" y="1518559"/>
                  </a:lnTo>
                  <a:cubicBezTo>
                    <a:pt x="4190621" y="1525934"/>
                    <a:pt x="4187692" y="1533007"/>
                    <a:pt x="4182476" y="1538222"/>
                  </a:cubicBezTo>
                  <a:cubicBezTo>
                    <a:pt x="4177262" y="1543437"/>
                    <a:pt x="4170189" y="1546367"/>
                    <a:pt x="4162814" y="1546367"/>
                  </a:cubicBezTo>
                  <a:lnTo>
                    <a:pt x="27808" y="1546367"/>
                  </a:lnTo>
                  <a:cubicBezTo>
                    <a:pt x="20433" y="1546367"/>
                    <a:pt x="13360" y="1543437"/>
                    <a:pt x="8145" y="1538222"/>
                  </a:cubicBezTo>
                  <a:cubicBezTo>
                    <a:pt x="2930" y="1533007"/>
                    <a:pt x="0" y="1525934"/>
                    <a:pt x="0" y="1518559"/>
                  </a:cubicBezTo>
                  <a:lnTo>
                    <a:pt x="0" y="27808"/>
                  </a:lnTo>
                  <a:cubicBezTo>
                    <a:pt x="0" y="20433"/>
                    <a:pt x="2930" y="13360"/>
                    <a:pt x="8145" y="8145"/>
                  </a:cubicBezTo>
                  <a:cubicBezTo>
                    <a:pt x="13360" y="2930"/>
                    <a:pt x="20433" y="0"/>
                    <a:pt x="27808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90621" cy="158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12671" y="1781550"/>
            <a:ext cx="7627728" cy="79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6090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Pain point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60770" y="1232942"/>
            <a:ext cx="8645853" cy="68556"/>
            <a:chOff x="0" y="0"/>
            <a:chExt cx="2277097" cy="18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7097" cy="18056"/>
            </a:xfrm>
            <a:custGeom>
              <a:avLst/>
              <a:gdLst/>
              <a:ahLst/>
              <a:cxnLst/>
              <a:rect r="r" b="b" t="t" l="l"/>
              <a:pathLst>
                <a:path h="18056" w="2277097">
                  <a:moveTo>
                    <a:pt x="9028" y="0"/>
                  </a:moveTo>
                  <a:lnTo>
                    <a:pt x="2268069" y="0"/>
                  </a:lnTo>
                  <a:cubicBezTo>
                    <a:pt x="2273055" y="0"/>
                    <a:pt x="2277097" y="4042"/>
                    <a:pt x="2277097" y="9028"/>
                  </a:cubicBezTo>
                  <a:lnTo>
                    <a:pt x="2277097" y="9028"/>
                  </a:lnTo>
                  <a:cubicBezTo>
                    <a:pt x="2277097" y="11422"/>
                    <a:pt x="2276146" y="13719"/>
                    <a:pt x="2274453" y="15412"/>
                  </a:cubicBezTo>
                  <a:cubicBezTo>
                    <a:pt x="2272760" y="17105"/>
                    <a:pt x="2270463" y="18056"/>
                    <a:pt x="2268069" y="18056"/>
                  </a:cubicBezTo>
                  <a:lnTo>
                    <a:pt x="9028" y="18056"/>
                  </a:lnTo>
                  <a:cubicBezTo>
                    <a:pt x="4042" y="18056"/>
                    <a:pt x="0" y="14014"/>
                    <a:pt x="0" y="9028"/>
                  </a:cubicBezTo>
                  <a:lnTo>
                    <a:pt x="0" y="9028"/>
                  </a:lnTo>
                  <a:cubicBezTo>
                    <a:pt x="0" y="4042"/>
                    <a:pt x="4042" y="0"/>
                    <a:pt x="9028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7097" cy="56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24172" y="2148230"/>
            <a:ext cx="2021448" cy="1624548"/>
          </a:xfrm>
          <a:custGeom>
            <a:avLst/>
            <a:gdLst/>
            <a:ahLst/>
            <a:cxnLst/>
            <a:rect r="r" b="b" t="t" l="l"/>
            <a:pathLst>
              <a:path h="1624548" w="2021448">
                <a:moveTo>
                  <a:pt x="0" y="0"/>
                </a:moveTo>
                <a:lnTo>
                  <a:pt x="2021448" y="0"/>
                </a:lnTo>
                <a:lnTo>
                  <a:pt x="2021448" y="1624548"/>
                </a:lnTo>
                <a:lnTo>
                  <a:pt x="0" y="1624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37615" y="3959475"/>
            <a:ext cx="12748958" cy="4300072"/>
            <a:chOff x="0" y="0"/>
            <a:chExt cx="16998610" cy="573342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0"/>
              <a:ext cx="2271303" cy="100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74"/>
                </a:lnSpc>
              </a:pPr>
              <a:r>
                <a:rPr lang="en-US" b="true" sz="4053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73386"/>
              <a:ext cx="2271303" cy="100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74"/>
                </a:lnSpc>
              </a:pPr>
              <a:r>
                <a:rPr lang="en-US" b="true" sz="4053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69437"/>
              <a:ext cx="2271303" cy="100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674"/>
                </a:lnSpc>
              </a:pPr>
              <a:r>
                <a:rPr lang="en-US" b="true" sz="4053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91628" y="-118811"/>
              <a:ext cx="15506983" cy="1728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54"/>
                </a:lnSpc>
              </a:pPr>
              <a:r>
                <a:rPr lang="en-US" sz="3538" b="true">
                  <a:solidFill>
                    <a:srgbClr val="F5C857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Information Overload:</a:t>
              </a:r>
              <a:r>
                <a:rPr lang="en-US" b="true" sz="3538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Struggling to keep up with schoolwork.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91628" y="1940877"/>
              <a:ext cx="14347154" cy="1728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54"/>
                </a:lnSpc>
              </a:pPr>
              <a:r>
                <a:rPr lang="en-US" sz="3538" b="true">
                  <a:solidFill>
                    <a:srgbClr val="F5C857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Time Management:</a:t>
              </a:r>
              <a:r>
                <a:rPr lang="en-US" b="true" sz="3538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Lack of assistance in organizing tasks.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91628" y="4005428"/>
              <a:ext cx="14347154" cy="1728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54"/>
                </a:lnSpc>
              </a:pPr>
              <a:r>
                <a:rPr lang="en-US" sz="3538" b="true">
                  <a:solidFill>
                    <a:srgbClr val="F5C857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Communication Gap:</a:t>
              </a:r>
              <a:r>
                <a:rPr lang="en-US" b="true" sz="3538">
                  <a:solidFill>
                    <a:srgbClr val="7B542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Weak connection between learners and educators.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15750470" y="1952416"/>
            <a:ext cx="1312305" cy="703872"/>
          </a:xfrm>
          <a:custGeom>
            <a:avLst/>
            <a:gdLst/>
            <a:ahLst/>
            <a:cxnLst/>
            <a:rect r="r" b="b" t="t" l="l"/>
            <a:pathLst>
              <a:path h="703872" w="1312305">
                <a:moveTo>
                  <a:pt x="0" y="0"/>
                </a:moveTo>
                <a:lnTo>
                  <a:pt x="1312305" y="0"/>
                </a:lnTo>
                <a:lnTo>
                  <a:pt x="1312305" y="703872"/>
                </a:lnTo>
                <a:lnTo>
                  <a:pt x="0" y="703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6032" y="3373946"/>
            <a:ext cx="8533514" cy="610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  <a:r>
              <a:rPr lang="en-US" sz="3324" b="true">
                <a:solidFill>
                  <a:srgbClr val="E2852E"/>
                </a:solidFill>
                <a:latin typeface="Agrandir Bold"/>
                <a:ea typeface="Agrandir Bold"/>
                <a:cs typeface="Agrandir Bold"/>
                <a:sym typeface="Agrandir Bold"/>
              </a:rPr>
              <a:t>Goal:</a:t>
            </a:r>
            <a:r>
              <a:rPr lang="en-US" sz="3324">
                <a:solidFill>
                  <a:srgbClr val="E2852E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324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A student-centered online education </a:t>
            </a:r>
            <a:r>
              <a:rPr lang="en-US" sz="3324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platform.</a:t>
            </a:r>
          </a:p>
          <a:p>
            <a:pPr algn="l">
              <a:lnSpc>
                <a:spcPts val="5634"/>
              </a:lnSpc>
            </a:pPr>
          </a:p>
          <a:p>
            <a:pPr algn="l">
              <a:lnSpc>
                <a:spcPts val="4654"/>
              </a:lnSpc>
            </a:pPr>
            <a:r>
              <a:rPr lang="en-US" sz="3324" b="true">
                <a:solidFill>
                  <a:srgbClr val="E2852E"/>
                </a:solidFill>
                <a:latin typeface="Agrandir Bold"/>
                <a:ea typeface="Agrandir Bold"/>
                <a:cs typeface="Agrandir Bold"/>
                <a:sym typeface="Agrandir Bold"/>
              </a:rPr>
              <a:t>Focus:</a:t>
            </a:r>
          </a:p>
          <a:p>
            <a:pPr algn="l" marL="717843" indent="-358921" lvl="1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Enhancing the student-teacher workforce.</a:t>
            </a:r>
          </a:p>
          <a:p>
            <a:pPr algn="l" marL="717843" indent="-358921" lvl="1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Creating a dynamic learning environment.</a:t>
            </a:r>
          </a:p>
          <a:p>
            <a:pPr algn="l" marL="717843" indent="-358921" lvl="1">
              <a:lnSpc>
                <a:spcPts val="4654"/>
              </a:lnSpc>
              <a:buFont typeface="Arial"/>
              <a:buChar char="•"/>
            </a:pPr>
            <a:r>
              <a:rPr lang="en-US" sz="3324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Ensuring harmonious rapport.</a:t>
            </a:r>
          </a:p>
          <a:p>
            <a:pPr algn="l">
              <a:lnSpc>
                <a:spcPts val="465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2977870" y="-1465832"/>
            <a:ext cx="7224068" cy="72240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80766" y="5942110"/>
            <a:ext cx="5409138" cy="2930769"/>
          </a:xfrm>
          <a:custGeom>
            <a:avLst/>
            <a:gdLst/>
            <a:ahLst/>
            <a:cxnLst/>
            <a:rect r="r" b="b" t="t" l="l"/>
            <a:pathLst>
              <a:path h="2930769" w="5409138">
                <a:moveTo>
                  <a:pt x="0" y="0"/>
                </a:moveTo>
                <a:lnTo>
                  <a:pt x="5409137" y="0"/>
                </a:lnTo>
                <a:lnTo>
                  <a:pt x="5409137" y="2930769"/>
                </a:lnTo>
                <a:lnTo>
                  <a:pt x="0" y="2930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4813" y="2050764"/>
            <a:ext cx="9335953" cy="78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024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Solution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368067" y="8470421"/>
            <a:ext cx="4793534" cy="47935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2852E">
                    <a:alpha val="100000"/>
                  </a:srgbClr>
                </a:gs>
                <a:gs pos="100000">
                  <a:srgbClr val="F5C8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90546" y="885825"/>
            <a:ext cx="3997429" cy="3217960"/>
          </a:xfrm>
          <a:custGeom>
            <a:avLst/>
            <a:gdLst/>
            <a:ahLst/>
            <a:cxnLst/>
            <a:rect r="r" b="b" t="t" l="l"/>
            <a:pathLst>
              <a:path h="3217960" w="3997429">
                <a:moveTo>
                  <a:pt x="0" y="0"/>
                </a:moveTo>
                <a:lnTo>
                  <a:pt x="3997429" y="0"/>
                </a:lnTo>
                <a:lnTo>
                  <a:pt x="3997429" y="3217960"/>
                </a:lnTo>
                <a:lnTo>
                  <a:pt x="0" y="321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6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5286" y="1115156"/>
            <a:ext cx="8848436" cy="194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17"/>
              </a:lnSpc>
            </a:pPr>
            <a:r>
              <a:rPr lang="en-US" sz="6533" spc="104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Description</a:t>
            </a:r>
          </a:p>
          <a:p>
            <a:pPr algn="r">
              <a:lnSpc>
                <a:spcPts val="7317"/>
              </a:lnSpc>
            </a:pPr>
            <a:r>
              <a:rPr lang="en-US" sz="6533" spc="104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of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9446" y="1589663"/>
            <a:ext cx="1028601" cy="10286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1.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4836" y="4784498"/>
            <a:ext cx="1028601" cy="102860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2.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41122" y="3049577"/>
            <a:ext cx="5081928" cy="6884385"/>
          </a:xfrm>
          <a:custGeom>
            <a:avLst/>
            <a:gdLst/>
            <a:ahLst/>
            <a:cxnLst/>
            <a:rect r="r" b="b" t="t" l="l"/>
            <a:pathLst>
              <a:path h="6884385" w="5081928">
                <a:moveTo>
                  <a:pt x="0" y="0"/>
                </a:moveTo>
                <a:lnTo>
                  <a:pt x="5081927" y="0"/>
                </a:lnTo>
                <a:lnTo>
                  <a:pt x="5081927" y="6884385"/>
                </a:lnTo>
                <a:lnTo>
                  <a:pt x="0" y="6884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56647" y="7238271"/>
            <a:ext cx="5291380" cy="2510725"/>
            <a:chOff x="0" y="0"/>
            <a:chExt cx="2277097" cy="1080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7097" cy="1080468"/>
            </a:xfrm>
            <a:custGeom>
              <a:avLst/>
              <a:gdLst/>
              <a:ahLst/>
              <a:cxnLst/>
              <a:rect r="r" b="b" t="t" l="l"/>
              <a:pathLst>
                <a:path h="1080468" w="2277097">
                  <a:moveTo>
                    <a:pt x="74619" y="0"/>
                  </a:moveTo>
                  <a:lnTo>
                    <a:pt x="2202478" y="0"/>
                  </a:lnTo>
                  <a:cubicBezTo>
                    <a:pt x="2243689" y="0"/>
                    <a:pt x="2277097" y="33408"/>
                    <a:pt x="2277097" y="74619"/>
                  </a:cubicBezTo>
                  <a:lnTo>
                    <a:pt x="2277097" y="1005849"/>
                  </a:lnTo>
                  <a:cubicBezTo>
                    <a:pt x="2277097" y="1047060"/>
                    <a:pt x="2243689" y="1080468"/>
                    <a:pt x="2202478" y="1080468"/>
                  </a:cubicBezTo>
                  <a:lnTo>
                    <a:pt x="74619" y="1080468"/>
                  </a:lnTo>
                  <a:cubicBezTo>
                    <a:pt x="33408" y="1080468"/>
                    <a:pt x="0" y="1047060"/>
                    <a:pt x="0" y="1005849"/>
                  </a:cubicBezTo>
                  <a:lnTo>
                    <a:pt x="0" y="74619"/>
                  </a:lnTo>
                  <a:cubicBezTo>
                    <a:pt x="0" y="33408"/>
                    <a:pt x="33408" y="0"/>
                    <a:pt x="74619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77097" cy="1118568"/>
            </a:xfrm>
            <a:prstGeom prst="rect">
              <a:avLst/>
            </a:prstGeom>
          </p:spPr>
          <p:txBody>
            <a:bodyPr anchor="ctr" rtlCol="false" tIns="38532" lIns="38532" bIns="38532" rIns="3853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13209" y="7475517"/>
            <a:ext cx="4178256" cy="193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 b="true">
                <a:solidFill>
                  <a:srgbClr val="7B542F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b="true" sz="2150">
                <a:solidFill>
                  <a:srgbClr val="7B542F"/>
                </a:solidFill>
                <a:latin typeface="Agrandir Bold"/>
                <a:ea typeface="Agrandir Bold"/>
                <a:cs typeface="Agrandir Bold"/>
                <a:sym typeface="Agrandir Bold"/>
              </a:rPr>
              <a:t>ide Chat &amp; Split Screen:</a:t>
            </a:r>
            <a:r>
              <a:rPr lang="en-US" sz="215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 Create focused sub-chats within group conversations to keep information organized without clutter.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94836" y="7975274"/>
            <a:ext cx="1028601" cy="102860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3</a:t>
              </a:r>
              <a:r>
                <a:rPr lang="en-US" sz="3899">
                  <a:solidFill>
                    <a:srgbClr val="7B542F"/>
                  </a:solidFill>
                  <a:latin typeface="Agrandir"/>
                  <a:ea typeface="Agrandir"/>
                  <a:cs typeface="Agrandir"/>
                  <a:sym typeface="Agrandir"/>
                </a:rPr>
                <a:t>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56647" y="4043436"/>
            <a:ext cx="5291380" cy="2510725"/>
            <a:chOff x="0" y="0"/>
            <a:chExt cx="2277097" cy="10804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77097" cy="1080468"/>
            </a:xfrm>
            <a:custGeom>
              <a:avLst/>
              <a:gdLst/>
              <a:ahLst/>
              <a:cxnLst/>
              <a:rect r="r" b="b" t="t" l="l"/>
              <a:pathLst>
                <a:path h="1080468" w="2277097">
                  <a:moveTo>
                    <a:pt x="74619" y="0"/>
                  </a:moveTo>
                  <a:lnTo>
                    <a:pt x="2202478" y="0"/>
                  </a:lnTo>
                  <a:cubicBezTo>
                    <a:pt x="2243689" y="0"/>
                    <a:pt x="2277097" y="33408"/>
                    <a:pt x="2277097" y="74619"/>
                  </a:cubicBezTo>
                  <a:lnTo>
                    <a:pt x="2277097" y="1005849"/>
                  </a:lnTo>
                  <a:cubicBezTo>
                    <a:pt x="2277097" y="1047060"/>
                    <a:pt x="2243689" y="1080468"/>
                    <a:pt x="2202478" y="1080468"/>
                  </a:cubicBezTo>
                  <a:lnTo>
                    <a:pt x="74619" y="1080468"/>
                  </a:lnTo>
                  <a:cubicBezTo>
                    <a:pt x="33408" y="1080468"/>
                    <a:pt x="0" y="1047060"/>
                    <a:pt x="0" y="1005849"/>
                  </a:cubicBezTo>
                  <a:lnTo>
                    <a:pt x="0" y="74619"/>
                  </a:lnTo>
                  <a:cubicBezTo>
                    <a:pt x="0" y="33408"/>
                    <a:pt x="33408" y="0"/>
                    <a:pt x="74619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277097" cy="1118568"/>
            </a:xfrm>
            <a:prstGeom prst="rect">
              <a:avLst/>
            </a:prstGeom>
          </p:spPr>
          <p:txBody>
            <a:bodyPr anchor="ctr" rtlCol="false" tIns="38532" lIns="38532" bIns="38532" rIns="3853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013209" y="4345696"/>
            <a:ext cx="4178256" cy="181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2"/>
              </a:lnSpc>
            </a:pPr>
            <a:r>
              <a:rPr lang="en-US" sz="2030" b="true">
                <a:solidFill>
                  <a:srgbClr val="7B542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</a:t>
            </a:r>
            <a:r>
              <a:rPr lang="en-US" b="true" sz="2030">
                <a:solidFill>
                  <a:srgbClr val="7B542F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grated Planner &amp; Calendar: </a:t>
            </a:r>
            <a:r>
              <a:rPr lang="en-US" sz="2030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Auto-imports assignments and syncs with the prioritization system to prevent missed deadlines.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456647" y="848601"/>
            <a:ext cx="5291380" cy="2510725"/>
            <a:chOff x="0" y="0"/>
            <a:chExt cx="2277097" cy="10804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77097" cy="1080468"/>
            </a:xfrm>
            <a:custGeom>
              <a:avLst/>
              <a:gdLst/>
              <a:ahLst/>
              <a:cxnLst/>
              <a:rect r="r" b="b" t="t" l="l"/>
              <a:pathLst>
                <a:path h="1080468" w="2277097">
                  <a:moveTo>
                    <a:pt x="74619" y="0"/>
                  </a:moveTo>
                  <a:lnTo>
                    <a:pt x="2202478" y="0"/>
                  </a:lnTo>
                  <a:cubicBezTo>
                    <a:pt x="2243689" y="0"/>
                    <a:pt x="2277097" y="33408"/>
                    <a:pt x="2277097" y="74619"/>
                  </a:cubicBezTo>
                  <a:lnTo>
                    <a:pt x="2277097" y="1005849"/>
                  </a:lnTo>
                  <a:cubicBezTo>
                    <a:pt x="2277097" y="1047060"/>
                    <a:pt x="2243689" y="1080468"/>
                    <a:pt x="2202478" y="1080468"/>
                  </a:cubicBezTo>
                  <a:lnTo>
                    <a:pt x="74619" y="1080468"/>
                  </a:lnTo>
                  <a:cubicBezTo>
                    <a:pt x="33408" y="1080468"/>
                    <a:pt x="0" y="1047060"/>
                    <a:pt x="0" y="1005849"/>
                  </a:cubicBezTo>
                  <a:lnTo>
                    <a:pt x="0" y="74619"/>
                  </a:lnTo>
                  <a:cubicBezTo>
                    <a:pt x="0" y="33408"/>
                    <a:pt x="33408" y="0"/>
                    <a:pt x="74619" y="0"/>
                  </a:cubicBezTo>
                  <a:close/>
                </a:path>
              </a:pathLst>
            </a:custGeom>
            <a:solidFill>
              <a:srgbClr val="ABE0F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77097" cy="1118568"/>
            </a:xfrm>
            <a:prstGeom prst="rect">
              <a:avLst/>
            </a:prstGeom>
          </p:spPr>
          <p:txBody>
            <a:bodyPr anchor="ctr" rtlCol="false" tIns="38532" lIns="38532" bIns="38532" rIns="3853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013209" y="1165424"/>
            <a:ext cx="4178256" cy="175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b="true" sz="2389">
                <a:solidFill>
                  <a:srgbClr val="7B542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Prioritization System: </a:t>
            </a:r>
            <a:r>
              <a:rPr lang="en-US" sz="2389">
                <a:solidFill>
                  <a:srgbClr val="7B542F"/>
                </a:solidFill>
                <a:latin typeface="Agrandir"/>
                <a:ea typeface="Agrandir"/>
                <a:cs typeface="Agrandir"/>
                <a:sym typeface="Agrandir"/>
              </a:rPr>
              <a:t>Organizes assignments by difficulty, estimated time, and deadlines.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7599958" y="852669"/>
            <a:ext cx="1624848" cy="871509"/>
          </a:xfrm>
          <a:custGeom>
            <a:avLst/>
            <a:gdLst/>
            <a:ahLst/>
            <a:cxnLst/>
            <a:rect r="r" b="b" t="t" l="l"/>
            <a:pathLst>
              <a:path h="871509" w="1624848">
                <a:moveTo>
                  <a:pt x="0" y="0"/>
                </a:moveTo>
                <a:lnTo>
                  <a:pt x="1624848" y="0"/>
                </a:lnTo>
                <a:lnTo>
                  <a:pt x="1624848" y="871510"/>
                </a:lnTo>
                <a:lnTo>
                  <a:pt x="0" y="87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8" r="0" b="168"/>
          <a:stretch>
            <a:fillRect/>
          </a:stretch>
        </p:blipFill>
        <p:spPr>
          <a:xfrm flipH="false" flipV="false" rot="0">
            <a:off x="1339508" y="2976720"/>
            <a:ext cx="15581299" cy="68428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3786" y="1381902"/>
            <a:ext cx="15940428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Core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3786" y="2304852"/>
            <a:ext cx="7956371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class dashboard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9508" y="2976720"/>
            <a:ext cx="15581299" cy="68428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3786" y="1381902"/>
            <a:ext cx="15940428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Core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3786" y="2304852"/>
            <a:ext cx="7956371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Pri</a:t>
            </a: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oritization System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492" t="0" r="492" b="0"/>
          <a:stretch>
            <a:fillRect/>
          </a:stretch>
        </p:blipFill>
        <p:spPr>
          <a:xfrm flipH="false" flipV="false" rot="0">
            <a:off x="1339508" y="2976720"/>
            <a:ext cx="15581299" cy="68428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3786" y="1381902"/>
            <a:ext cx="15940428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Core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3786" y="2304852"/>
            <a:ext cx="12194063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Integ</a:t>
            </a: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rated Planner &amp; Calendar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/>
          <a:srcRect l="658" t="0" r="658" b="0"/>
          <a:stretch>
            <a:fillRect/>
          </a:stretch>
        </p:blipFill>
        <p:spPr>
          <a:xfrm flipH="false" flipV="false" rot="0">
            <a:off x="1339508" y="2976720"/>
            <a:ext cx="15581299" cy="68428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3786" y="1381902"/>
            <a:ext cx="15940428" cy="8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7B542F"/>
                </a:solidFill>
                <a:latin typeface="Horizon"/>
                <a:ea typeface="Horizon"/>
                <a:cs typeface="Horizon"/>
                <a:sym typeface="Horizon"/>
              </a:rPr>
              <a:t>Core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3786" y="2304852"/>
            <a:ext cx="7956371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S</a:t>
            </a:r>
            <a:r>
              <a:rPr lang="en-US" sz="3000">
                <a:solidFill>
                  <a:srgbClr val="E2852E"/>
                </a:solidFill>
                <a:latin typeface="Horizon"/>
                <a:ea typeface="Horizon"/>
                <a:cs typeface="Horizon"/>
                <a:sym typeface="Horizon"/>
              </a:rPr>
              <a:t>ide Chats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DAG6udQjCrI</dc:identifier>
  <dcterms:modified xsi:type="dcterms:W3CDTF">2011-08-01T06:04:30Z</dcterms:modified>
  <cp:revision>1</cp:revision>
  <dc:title>Echolearn PPT</dc:title>
</cp:coreProperties>
</file>